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s/slide9.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notesSlides/notesSlide11.xml" ContentType="application/vnd.openxmlformats-officedocument.presentationml.notesSlide+xml"/>
  <Override PartName="/ppt/slideLayouts/slideLayout6.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slideLayouts/slideLayout4.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handoutMasterIdLst>
    <p:handoutMasterId r:id="rId19"/>
  </p:handoutMasterIdLst>
  <p:sldIdLst>
    <p:sldId id="256" r:id="rId2"/>
    <p:sldId id="265" r:id="rId3"/>
    <p:sldId id="259" r:id="rId4"/>
    <p:sldId id="266" r:id="rId5"/>
    <p:sldId id="257" r:id="rId6"/>
    <p:sldId id="260" r:id="rId7"/>
    <p:sldId id="261" r:id="rId8"/>
    <p:sldId id="258" r:id="rId9"/>
    <p:sldId id="262" r:id="rId10"/>
    <p:sldId id="263" r:id="rId11"/>
    <p:sldId id="267" r:id="rId12"/>
    <p:sldId id="264" r:id="rId13"/>
    <p:sldId id="271" r:id="rId14"/>
    <p:sldId id="268" r:id="rId15"/>
    <p:sldId id="269" r:id="rId16"/>
    <p:sldId id="270" r:id="rId17"/>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75" d="100"/>
          <a:sy n="75" d="100"/>
        </p:scale>
        <p:origin x="-162"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2748" y="-114"/>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EC529B8-3FB6-4AD7-BA72-7A896871C2F9}" type="datetimeFigureOut">
              <a:rPr lang="en-US" smtClean="0"/>
              <a:pPr/>
              <a:t>9/9/2015</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64FB706-6B2A-4919-970D-DD212D892AD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0D6E6FC9-79F0-440F-A7CD-1DBF0083B32A}" type="datetimeFigureOut">
              <a:rPr lang="en-US" smtClean="0"/>
              <a:pPr/>
              <a:t>9/9/2015</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A285D78-816D-4257-A9C1-553E928EC5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285D78-816D-4257-A9C1-553E928EC55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285D78-816D-4257-A9C1-553E928EC55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285D78-816D-4257-A9C1-553E928EC55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285D78-816D-4257-A9C1-553E928EC55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285D78-816D-4257-A9C1-553E928EC55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285D78-816D-4257-A9C1-553E928EC55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285D78-816D-4257-A9C1-553E928EC55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285D78-816D-4257-A9C1-553E928EC552}"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285D78-816D-4257-A9C1-553E928EC55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285D78-816D-4257-A9C1-553E928EC55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285D78-816D-4257-A9C1-553E928EC55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285D78-816D-4257-A9C1-553E928EC55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285D78-816D-4257-A9C1-553E928EC55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285D78-816D-4257-A9C1-553E928EC55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285D78-816D-4257-A9C1-553E928EC55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285D78-816D-4257-A9C1-553E928EC55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9/9/2015</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9/9/2015</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pPr/>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pPr/>
              <a:t>9/9/2015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pPr/>
              <a:t>9/9/2015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pPr/>
              <a:t>9/9/2015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pPr/>
              <a:t>9/9/2015</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pPr/>
              <a:t>‹#›</a:t>
            </a:fld>
            <a:endParaRPr lang="en-US" dirty="0"/>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pPr/>
              <a:t>9/9/2015</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9/9/2015</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file:///E:\Seinfeld%20Clip%20-%20The%20Yada-Yada.mp4"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Record of Contacts</a:t>
            </a:r>
            <a:endParaRPr lang="en-US" dirty="0"/>
          </a:p>
        </p:txBody>
      </p:sp>
      <p:sp>
        <p:nvSpPr>
          <p:cNvPr id="3" name="Subtitle 2"/>
          <p:cNvSpPr>
            <a:spLocks noGrp="1"/>
          </p:cNvSpPr>
          <p:nvPr>
            <p:ph type="subTitle" idx="1"/>
          </p:nvPr>
        </p:nvSpPr>
        <p:spPr/>
        <p:txBody>
          <a:bodyPr>
            <a:normAutofit lnSpcReduction="10000"/>
          </a:bodyPr>
          <a:lstStyle/>
          <a:p>
            <a:r>
              <a:rPr lang="en-US" dirty="0" smtClean="0"/>
              <a:t>Kelly Divine</a:t>
            </a:r>
          </a:p>
          <a:p>
            <a:r>
              <a:rPr lang="en-US" dirty="0" smtClean="0"/>
              <a:t>District 3 Right of Way Supervisor</a:t>
            </a:r>
            <a:endParaRPr lang="en-US" dirty="0"/>
          </a:p>
        </p:txBody>
      </p:sp>
    </p:spTree>
    <p:extLst>
      <p:ext uri="{BB962C8B-B14F-4D97-AF65-F5344CB8AC3E}">
        <p14:creationId xmlns="" xmlns:p14="http://schemas.microsoft.com/office/powerpoint/2010/main" val="2213590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32769" y="657919"/>
            <a:ext cx="9132849" cy="5765183"/>
          </a:xfrm>
        </p:spPr>
        <p:txBody>
          <a:bodyPr>
            <a:normAutofit fontScale="92500" lnSpcReduction="10000"/>
          </a:bodyPr>
          <a:lstStyle/>
          <a:p>
            <a:r>
              <a:rPr lang="en-US" sz="2200" dirty="0" smtClean="0"/>
              <a:t>Document which items are provided to the owner(s)</a:t>
            </a:r>
            <a:endParaRPr lang="en-US" sz="2200" cap="none" dirty="0" smtClean="0">
              <a:solidFill>
                <a:schemeClr val="tx1"/>
              </a:solidFill>
              <a:latin typeface="GillSans Condensed" pitchFamily="34" charset="0"/>
            </a:endParaRPr>
          </a:p>
          <a:p>
            <a:pPr marL="568325"/>
            <a:r>
              <a:rPr lang="en-US" sz="2200" cap="none" dirty="0" smtClean="0">
                <a:solidFill>
                  <a:schemeClr val="tx1"/>
                </a:solidFill>
                <a:latin typeface="GillSans Condensed" pitchFamily="34" charset="0"/>
              </a:rPr>
              <a:t>Business card</a:t>
            </a:r>
          </a:p>
          <a:p>
            <a:pPr marL="568325"/>
            <a:r>
              <a:rPr lang="en-US" sz="2200" cap="none" dirty="0" smtClean="0">
                <a:solidFill>
                  <a:schemeClr val="tx1"/>
                </a:solidFill>
                <a:latin typeface="GillSans Condensed" pitchFamily="34" charset="0"/>
              </a:rPr>
              <a:t>Copy of the colored plan sheets</a:t>
            </a:r>
          </a:p>
          <a:p>
            <a:pPr marL="568325"/>
            <a:r>
              <a:rPr lang="en-US" sz="2200" cap="none" dirty="0" smtClean="0">
                <a:solidFill>
                  <a:schemeClr val="tx1"/>
                </a:solidFill>
                <a:latin typeface="GillSans Condensed" pitchFamily="34" charset="0"/>
              </a:rPr>
              <a:t>Appraisal report / MAR calculation</a:t>
            </a:r>
          </a:p>
          <a:p>
            <a:pPr marL="1025525"/>
            <a:endParaRPr lang="en-US" cap="none" dirty="0" smtClean="0">
              <a:solidFill>
                <a:schemeClr val="tx1"/>
              </a:solidFill>
              <a:latin typeface="GillSans Condensed" pitchFamily="34" charset="0"/>
            </a:endParaRPr>
          </a:p>
          <a:p>
            <a:r>
              <a:rPr lang="en-US" sz="2200" dirty="0" smtClean="0"/>
              <a:t>Do not “horse trade”</a:t>
            </a:r>
          </a:p>
          <a:p>
            <a:pPr marL="568325"/>
            <a:r>
              <a:rPr lang="en-US" sz="2200" cap="none" dirty="0" smtClean="0">
                <a:solidFill>
                  <a:schemeClr val="tx1"/>
                </a:solidFill>
                <a:latin typeface="GillSans Condensed" pitchFamily="34" charset="0"/>
              </a:rPr>
              <a:t>The Cabinet makes ONE offer, the FMV Offer.</a:t>
            </a:r>
          </a:p>
          <a:p>
            <a:pPr marL="568325"/>
            <a:r>
              <a:rPr lang="en-US" sz="2200" cap="none" dirty="0" smtClean="0">
                <a:solidFill>
                  <a:schemeClr val="tx1"/>
                </a:solidFill>
                <a:latin typeface="GillSans Condensed" pitchFamily="34" charset="0"/>
              </a:rPr>
              <a:t>All counter offers are provided by the owner(s).</a:t>
            </a:r>
          </a:p>
          <a:p>
            <a:pPr marL="568325"/>
            <a:endParaRPr lang="en-US" sz="2200" cap="none" dirty="0" smtClean="0">
              <a:solidFill>
                <a:schemeClr val="tx1"/>
              </a:solidFill>
              <a:latin typeface="GillSans Condensed" pitchFamily="34" charset="0"/>
            </a:endParaRPr>
          </a:p>
          <a:p>
            <a:r>
              <a:rPr lang="en-US" sz="2200" dirty="0" smtClean="0"/>
              <a:t>Document all concessions mutually agreed upon</a:t>
            </a:r>
          </a:p>
          <a:p>
            <a:pPr marL="568325"/>
            <a:r>
              <a:rPr lang="en-US" sz="2200" cap="none" dirty="0" smtClean="0">
                <a:solidFill>
                  <a:schemeClr val="tx1"/>
                </a:solidFill>
                <a:latin typeface="GillSans Condensed" pitchFamily="34" charset="0"/>
              </a:rPr>
              <a:t>Make sure those items are also included on Page 2 of the MOU. It is recommended to consult with Design, Utilities, Environmental, &amp; possibly Construction prior to any concessions.</a:t>
            </a:r>
          </a:p>
          <a:p>
            <a:pPr marL="568325"/>
            <a:endParaRPr lang="en-US" sz="2200" cap="none" dirty="0" smtClean="0">
              <a:solidFill>
                <a:schemeClr val="tx1"/>
              </a:solidFill>
              <a:latin typeface="GillSans Condensed"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kki's Contact.jpg"/>
          <p:cNvPicPr>
            <a:picLocks noChangeAspect="1"/>
          </p:cNvPicPr>
          <p:nvPr/>
        </p:nvPicPr>
        <p:blipFill>
          <a:blip r:embed="rId4"/>
          <a:stretch>
            <a:fillRect/>
          </a:stretch>
        </p:blipFill>
        <p:spPr>
          <a:xfrm>
            <a:off x="1880217" y="12669"/>
            <a:ext cx="5872304" cy="6845331"/>
          </a:xfrm>
          <a:prstGeom prst="rect">
            <a:avLst/>
          </a:prstGeom>
          <a:ln>
            <a:noFill/>
          </a:ln>
          <a:effectLst>
            <a:outerShdw blurRad="190500" algn="tl" rotWithShape="0">
              <a:srgbClr val="000000">
                <a:alpha val="70000"/>
              </a:srgbClr>
            </a:outerShdw>
          </a:effectLst>
        </p:spPr>
      </p:pic>
      <p:sp>
        <p:nvSpPr>
          <p:cNvPr id="4" name="Rectangle 3"/>
          <p:cNvSpPr/>
          <p:nvPr/>
        </p:nvSpPr>
        <p:spPr>
          <a:xfrm>
            <a:off x="8361066" y="250646"/>
            <a:ext cx="2837019" cy="6247864"/>
          </a:xfrm>
          <a:prstGeom prst="rect">
            <a:avLst/>
          </a:prstGeom>
          <a:noFill/>
        </p:spPr>
        <p:txBody>
          <a:bodyPr wrap="square" lIns="91440" tIns="45720" rIns="91440" bIns="45720">
            <a:spAutoFit/>
          </a:bodyPr>
          <a:lstStyle/>
          <a:p>
            <a:pPr algn="ctr"/>
            <a:r>
              <a:rPr lang="en-US" sz="40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Wingdings" pitchFamily="2" charset="2"/>
              </a:rPr>
              <a:t>C</a:t>
            </a:r>
            <a:endParaRPr lang="en-US" sz="40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32769" y="1661509"/>
            <a:ext cx="9132849" cy="3456881"/>
          </a:xfrm>
        </p:spPr>
        <p:txBody>
          <a:bodyPr>
            <a:normAutofit/>
          </a:bodyPr>
          <a:lstStyle/>
          <a:p>
            <a:r>
              <a:rPr lang="en-US" sz="2200" dirty="0" smtClean="0"/>
              <a:t>Document unsuccessful attempts to reach a property owner</a:t>
            </a:r>
            <a:endParaRPr lang="en-US" sz="2200" cap="none" dirty="0" smtClean="0">
              <a:solidFill>
                <a:schemeClr val="tx1"/>
              </a:solidFill>
              <a:latin typeface="GillSans Condensed" pitchFamily="34" charset="0"/>
            </a:endParaRPr>
          </a:p>
          <a:p>
            <a:pPr marL="568325"/>
            <a:r>
              <a:rPr lang="en-US" sz="2200" cap="none" dirty="0" smtClean="0">
                <a:solidFill>
                  <a:schemeClr val="tx1"/>
                </a:solidFill>
                <a:latin typeface="GillSans Condensed" pitchFamily="34" charset="0"/>
              </a:rPr>
              <a:t>Write as 1 contact</a:t>
            </a:r>
          </a:p>
          <a:p>
            <a:pPr marL="1025525"/>
            <a:endParaRPr lang="en-US" cap="none" dirty="0" smtClean="0">
              <a:solidFill>
                <a:schemeClr val="tx1"/>
              </a:solidFill>
              <a:latin typeface="GillSans Condensed" pitchFamily="34" charset="0"/>
            </a:endParaRPr>
          </a:p>
          <a:p>
            <a:r>
              <a:rPr lang="en-US" sz="2200" dirty="0" smtClean="0"/>
              <a:t>Document a time frame for a follow-up contact</a:t>
            </a:r>
          </a:p>
          <a:p>
            <a:pPr marL="568325"/>
            <a:r>
              <a:rPr lang="en-US" sz="2200" cap="none" dirty="0" smtClean="0">
                <a:solidFill>
                  <a:schemeClr val="tx1"/>
                </a:solidFill>
                <a:latin typeface="GillSans Condensed" pitchFamily="34" charset="0"/>
              </a:rPr>
              <a:t>Approximately 7-10 days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elly's Contact (Multiple Contacts).jpg"/>
          <p:cNvPicPr>
            <a:picLocks noChangeAspect="1"/>
          </p:cNvPicPr>
          <p:nvPr/>
        </p:nvPicPr>
        <p:blipFill>
          <a:blip r:embed="rId3"/>
          <a:stretch>
            <a:fillRect/>
          </a:stretch>
        </p:blipFill>
        <p:spPr>
          <a:xfrm>
            <a:off x="992457" y="648595"/>
            <a:ext cx="10611339" cy="53507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10795"/>
          </a:xfrm>
        </p:spPr>
        <p:txBody>
          <a:bodyPr/>
          <a:lstStyle/>
          <a:p>
            <a:r>
              <a:rPr lang="en-US" dirty="0" smtClean="0"/>
              <a:t>To summarize:</a:t>
            </a:r>
            <a:endParaRPr lang="en-US" dirty="0"/>
          </a:p>
        </p:txBody>
      </p:sp>
      <p:sp>
        <p:nvSpPr>
          <p:cNvPr id="3" name="Content Placeholder 2"/>
          <p:cNvSpPr>
            <a:spLocks noGrp="1"/>
          </p:cNvSpPr>
          <p:nvPr>
            <p:ph idx="1"/>
          </p:nvPr>
        </p:nvSpPr>
        <p:spPr>
          <a:xfrm>
            <a:off x="1251677" y="1182029"/>
            <a:ext cx="10011055" cy="5274527"/>
          </a:xfrm>
        </p:spPr>
        <p:txBody>
          <a:bodyPr>
            <a:noAutofit/>
          </a:bodyPr>
          <a:lstStyle/>
          <a:p>
            <a:r>
              <a:rPr lang="en-US" sz="3200" b="1" dirty="0" smtClean="0">
                <a:solidFill>
                  <a:schemeClr val="tx1"/>
                </a:solidFill>
              </a:rPr>
              <a:t>BE PREPARED </a:t>
            </a:r>
            <a:r>
              <a:rPr lang="en-US" sz="3200" dirty="0" smtClean="0">
                <a:solidFill>
                  <a:schemeClr val="tx1"/>
                </a:solidFill>
              </a:rPr>
              <a:t>– Do the proper research PRIOR to making the FMV offer</a:t>
            </a:r>
          </a:p>
          <a:p>
            <a:pPr marL="1265238">
              <a:lnSpc>
                <a:spcPct val="100000"/>
              </a:lnSpc>
              <a:buNone/>
            </a:pPr>
            <a:r>
              <a:rPr lang="en-US" sz="3200" dirty="0" smtClean="0">
                <a:solidFill>
                  <a:schemeClr val="tx1"/>
                </a:solidFill>
              </a:rPr>
              <a:t>  Know the purpose of the project, specifics of the acquisition, study the appraisal report/plans/cross sections, know the clearance/letting dates, etc.</a:t>
            </a:r>
          </a:p>
          <a:p>
            <a:r>
              <a:rPr lang="en-US" sz="3200" b="1" dirty="0" smtClean="0">
                <a:solidFill>
                  <a:schemeClr val="tx1"/>
                </a:solidFill>
              </a:rPr>
              <a:t>Take ownership </a:t>
            </a:r>
            <a:r>
              <a:rPr lang="en-US" sz="3200" dirty="0" smtClean="0">
                <a:solidFill>
                  <a:schemeClr val="tx1"/>
                </a:solidFill>
              </a:rPr>
              <a:t>of each assigned parcel.  Don’t be a messenger.</a:t>
            </a:r>
          </a:p>
          <a:p>
            <a:r>
              <a:rPr lang="en-US" sz="3200" b="1" dirty="0" smtClean="0">
                <a:solidFill>
                  <a:schemeClr val="tx1"/>
                </a:solidFill>
              </a:rPr>
              <a:t>Document ALL pertinent information</a:t>
            </a:r>
            <a:r>
              <a:rPr lang="en-US" sz="3200" dirty="0" smtClean="0">
                <a:solidFill>
                  <a:schemeClr val="tx1"/>
                </a:solidFill>
              </a:rPr>
              <a:t> discussed during each contact.</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1575542"/>
            <a:ext cx="10178322" cy="810795"/>
          </a:xfrm>
        </p:spPr>
        <p:txBody>
          <a:bodyPr/>
          <a:lstStyle/>
          <a:p>
            <a:r>
              <a:rPr lang="en-US" dirty="0" smtClean="0"/>
              <a:t>Agent’s Role/responsibility</a:t>
            </a:r>
            <a:endParaRPr lang="en-US" dirty="0"/>
          </a:p>
        </p:txBody>
      </p:sp>
      <p:sp>
        <p:nvSpPr>
          <p:cNvPr id="3" name="Content Placeholder 2"/>
          <p:cNvSpPr>
            <a:spLocks noGrp="1"/>
          </p:cNvSpPr>
          <p:nvPr>
            <p:ph idx="1"/>
          </p:nvPr>
        </p:nvSpPr>
        <p:spPr>
          <a:xfrm>
            <a:off x="1251677" y="2497848"/>
            <a:ext cx="10011055" cy="2999704"/>
          </a:xfrm>
        </p:spPr>
        <p:txBody>
          <a:bodyPr>
            <a:noAutofit/>
          </a:bodyPr>
          <a:lstStyle/>
          <a:p>
            <a:pPr algn="just">
              <a:buNone/>
            </a:pPr>
            <a:r>
              <a:rPr lang="en-US" sz="3200" b="1" dirty="0" smtClean="0">
                <a:solidFill>
                  <a:schemeClr val="tx1"/>
                </a:solidFill>
              </a:rPr>
              <a:t>	The acquisition agent’s responsibility is to explain the proposed acquisition and highway project thoroughly, as well as answer all questions and concerns so the property owner can make an informed decision.  NO SURPRISES!</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10795"/>
          </a:xfrm>
        </p:spPr>
        <p:txBody>
          <a:bodyPr/>
          <a:lstStyle/>
          <a:p>
            <a:r>
              <a:rPr lang="en-US" dirty="0" smtClean="0"/>
              <a:t>Helpful Suggestions</a:t>
            </a:r>
            <a:endParaRPr lang="en-US" dirty="0"/>
          </a:p>
        </p:txBody>
      </p:sp>
      <p:sp>
        <p:nvSpPr>
          <p:cNvPr id="3" name="Content Placeholder 2"/>
          <p:cNvSpPr>
            <a:spLocks noGrp="1"/>
          </p:cNvSpPr>
          <p:nvPr>
            <p:ph idx="1"/>
          </p:nvPr>
        </p:nvSpPr>
        <p:spPr>
          <a:xfrm>
            <a:off x="1251677" y="1182029"/>
            <a:ext cx="10011055" cy="5274527"/>
          </a:xfrm>
        </p:spPr>
        <p:txBody>
          <a:bodyPr>
            <a:noAutofit/>
          </a:bodyPr>
          <a:lstStyle/>
          <a:p>
            <a:r>
              <a:rPr lang="en-US" sz="3200" b="1" dirty="0" smtClean="0">
                <a:solidFill>
                  <a:schemeClr val="tx1"/>
                </a:solidFill>
              </a:rPr>
              <a:t>Avoid making the FMV offer over the phone</a:t>
            </a:r>
          </a:p>
          <a:p>
            <a:r>
              <a:rPr lang="en-US" sz="3200" b="1" dirty="0" smtClean="0">
                <a:solidFill>
                  <a:schemeClr val="tx1"/>
                </a:solidFill>
              </a:rPr>
              <a:t>Obtain/verify owner information while making the initial contact</a:t>
            </a:r>
            <a:endParaRPr lang="en-US" sz="3200" dirty="0" smtClean="0">
              <a:solidFill>
                <a:schemeClr val="tx1"/>
              </a:solidFill>
            </a:endParaRPr>
          </a:p>
          <a:p>
            <a:r>
              <a:rPr lang="en-US" sz="3200" b="1" dirty="0" smtClean="0">
                <a:solidFill>
                  <a:schemeClr val="tx1"/>
                </a:solidFill>
              </a:rPr>
              <a:t>Be an active listener </a:t>
            </a:r>
          </a:p>
          <a:p>
            <a:r>
              <a:rPr lang="en-US" sz="3200" b="1" dirty="0" smtClean="0">
                <a:solidFill>
                  <a:schemeClr val="tx1"/>
                </a:solidFill>
              </a:rPr>
              <a:t>Be honest, polite, and firm</a:t>
            </a:r>
          </a:p>
          <a:p>
            <a:r>
              <a:rPr lang="en-US" sz="3200" b="1" dirty="0" smtClean="0">
                <a:solidFill>
                  <a:schemeClr val="tx1"/>
                </a:solidFill>
              </a:rPr>
              <a:t>Don’t mention counter offer</a:t>
            </a:r>
          </a:p>
          <a:p>
            <a:r>
              <a:rPr lang="en-US" sz="3200" b="1" dirty="0" smtClean="0">
                <a:solidFill>
                  <a:schemeClr val="tx1"/>
                </a:solidFill>
              </a:rPr>
              <a:t>If all questions/concerns are answered during initial contact, lead to the closing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infeld Clip - The Yada-Yada.mp4">
            <a:hlinkClick r:id="" action="ppaction://media"/>
          </p:cNvPr>
          <p:cNvPicPr>
            <a:picLocks noRot="1" noChangeAspect="1"/>
          </p:cNvPicPr>
          <p:nvPr>
            <a:videoFile r:link="rId1"/>
          </p:nvPr>
        </p:nvPicPr>
        <p:blipFill>
          <a:blip r:embed="rId4"/>
          <a:stretch>
            <a:fillRect/>
          </a:stretch>
        </p:blipFill>
        <p:spPr>
          <a:xfrm>
            <a:off x="1682496" y="27432"/>
            <a:ext cx="9107424" cy="68305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proper techniques &amp;</a:t>
            </a:r>
            <a:br>
              <a:rPr lang="en-US" dirty="0" smtClean="0"/>
            </a:br>
            <a:r>
              <a:rPr lang="en-US" dirty="0" smtClean="0"/>
              <a:t>good practices</a:t>
            </a:r>
            <a:endParaRPr lang="en-US" dirty="0"/>
          </a:p>
        </p:txBody>
      </p:sp>
      <p:sp>
        <p:nvSpPr>
          <p:cNvPr id="3" name="Content Placeholder 2"/>
          <p:cNvSpPr>
            <a:spLocks noGrp="1"/>
          </p:cNvSpPr>
          <p:nvPr>
            <p:ph idx="1"/>
          </p:nvPr>
        </p:nvSpPr>
        <p:spPr/>
        <p:txBody>
          <a:bodyPr/>
          <a:lstStyle/>
          <a:p>
            <a:r>
              <a:rPr lang="en-US" sz="3200" b="1" u="sng" dirty="0" smtClean="0">
                <a:solidFill>
                  <a:schemeClr val="tx1"/>
                </a:solidFill>
              </a:rPr>
              <a:t>Timely Entries</a:t>
            </a:r>
            <a:r>
              <a:rPr lang="en-US" sz="3200" b="1" dirty="0" smtClean="0">
                <a:solidFill>
                  <a:schemeClr val="tx1"/>
                </a:solidFill>
              </a:rPr>
              <a:t> </a:t>
            </a:r>
            <a:r>
              <a:rPr lang="en-US" sz="3200" dirty="0" smtClean="0">
                <a:solidFill>
                  <a:schemeClr val="tx1"/>
                </a:solidFill>
              </a:rPr>
              <a:t>– Contacts should be recorded the day of the appointment or the following day if possible.</a:t>
            </a:r>
          </a:p>
          <a:p>
            <a:r>
              <a:rPr lang="en-US" sz="3200" b="1" u="sng" dirty="0" smtClean="0">
                <a:solidFill>
                  <a:schemeClr val="tx1"/>
                </a:solidFill>
              </a:rPr>
              <a:t>RWUMS</a:t>
            </a:r>
            <a:r>
              <a:rPr lang="en-US" sz="3200" dirty="0" smtClean="0">
                <a:solidFill>
                  <a:schemeClr val="tx1"/>
                </a:solidFill>
              </a:rPr>
              <a:t> – If contacts are typed into a Word document, they must be cut and pasted immediately into RWUMS for information sharing purposes. Do not keep ROCs on personal computer.</a:t>
            </a:r>
          </a:p>
          <a:p>
            <a:pPr>
              <a:buNone/>
            </a:pPr>
            <a:endParaRPr lang="en-US"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elly's First Contact.jpg"/>
          <p:cNvPicPr>
            <a:picLocks noChangeAspect="1"/>
          </p:cNvPicPr>
          <p:nvPr/>
        </p:nvPicPr>
        <p:blipFill>
          <a:blip r:embed="rId4"/>
          <a:stretch>
            <a:fillRect/>
          </a:stretch>
        </p:blipFill>
        <p:spPr>
          <a:xfrm>
            <a:off x="1245706" y="278293"/>
            <a:ext cx="10300356" cy="6330237"/>
          </a:xfrm>
          <a:prstGeom prst="rect">
            <a:avLst/>
          </a:prstGeom>
          <a:ln>
            <a:noFill/>
          </a:ln>
          <a:effectLst>
            <a:outerShdw blurRad="190500" algn="tl" rotWithShape="0">
              <a:srgbClr val="000000">
                <a:alpha val="70000"/>
              </a:srgbClr>
            </a:outerShdw>
          </a:effectLst>
        </p:spPr>
      </p:pic>
      <p:sp>
        <p:nvSpPr>
          <p:cNvPr id="5" name="Multiply 4"/>
          <p:cNvSpPr/>
          <p:nvPr/>
        </p:nvSpPr>
        <p:spPr>
          <a:xfrm>
            <a:off x="742121" y="-1033671"/>
            <a:ext cx="11449879" cy="873318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2"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450" decel="100000" fill="hold"/>
                                        <p:tgtEl>
                                          <p:spTgt spid="5"/>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buzz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32769" y="657919"/>
            <a:ext cx="9132849" cy="5765183"/>
          </a:xfrm>
        </p:spPr>
        <p:txBody>
          <a:bodyPr>
            <a:normAutofit/>
          </a:bodyPr>
          <a:lstStyle/>
          <a:p>
            <a:r>
              <a:rPr lang="en-US" sz="2200" dirty="0" smtClean="0"/>
              <a:t>Verify title facts with property owners</a:t>
            </a:r>
            <a:endParaRPr lang="en-US" sz="2200" cap="none" dirty="0" smtClean="0">
              <a:solidFill>
                <a:schemeClr val="tx1"/>
              </a:solidFill>
              <a:latin typeface="GillSans Condensed" pitchFamily="34" charset="0"/>
            </a:endParaRPr>
          </a:p>
          <a:p>
            <a:pPr marL="568325"/>
            <a:r>
              <a:rPr lang="en-US" sz="2200" cap="none" dirty="0" smtClean="0">
                <a:solidFill>
                  <a:schemeClr val="tx1"/>
                </a:solidFill>
                <a:latin typeface="GillSans Condensed" pitchFamily="34" charset="0"/>
              </a:rPr>
              <a:t>Review ownership &amp; verify whether or not encumbrances are still active. Explain their possible involvement in obtaining the necessary releases.</a:t>
            </a:r>
          </a:p>
          <a:p>
            <a:pPr marL="1025525"/>
            <a:endParaRPr lang="en-US" cap="none" dirty="0" smtClean="0">
              <a:solidFill>
                <a:schemeClr val="tx1"/>
              </a:solidFill>
              <a:latin typeface="GillSans Condensed" pitchFamily="34" charset="0"/>
            </a:endParaRPr>
          </a:p>
          <a:p>
            <a:r>
              <a:rPr lang="en-US" sz="2200" dirty="0" smtClean="0"/>
              <a:t>State employees</a:t>
            </a:r>
          </a:p>
          <a:p>
            <a:pPr marL="568325"/>
            <a:r>
              <a:rPr lang="en-US" sz="2200" cap="none" dirty="0" smtClean="0">
                <a:solidFill>
                  <a:schemeClr val="tx1"/>
                </a:solidFill>
                <a:latin typeface="GillSans Condensed" pitchFamily="34" charset="0"/>
              </a:rPr>
              <a:t>Inquire if the owner(s) are state employees.</a:t>
            </a:r>
          </a:p>
          <a:p>
            <a:pPr marL="1025525"/>
            <a:endParaRPr lang="en-US" cap="none" dirty="0" smtClean="0">
              <a:solidFill>
                <a:schemeClr val="tx1"/>
              </a:solidFill>
              <a:latin typeface="GillSans Condensed" pitchFamily="34" charset="0"/>
            </a:endParaRPr>
          </a:p>
          <a:p>
            <a:r>
              <a:rPr lang="en-US" sz="2200" dirty="0" smtClean="0"/>
              <a:t>SSN / FIN</a:t>
            </a:r>
          </a:p>
          <a:p>
            <a:pPr marL="568325"/>
            <a:r>
              <a:rPr lang="en-US" sz="2200" cap="none" dirty="0" smtClean="0">
                <a:solidFill>
                  <a:schemeClr val="tx1"/>
                </a:solidFill>
                <a:latin typeface="GillSans Condensed" pitchFamily="34" charset="0"/>
              </a:rPr>
              <a:t>Ask owner to provide Social Security Number or Federal ID Number. Try to obtain this information on initial contact if possible. Negotiations may reach an impasse and this information may become difficult to obtain.</a:t>
            </a:r>
            <a:endParaRPr lang="en-US" sz="22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401346" cy="1492132"/>
          </a:xfrm>
        </p:spPr>
        <p:txBody>
          <a:bodyPr/>
          <a:lstStyle/>
          <a:p>
            <a:r>
              <a:rPr lang="en-US" dirty="0" smtClean="0"/>
              <a:t>Explain the proposed acquisition</a:t>
            </a:r>
            <a:endParaRPr lang="en-US" dirty="0"/>
          </a:p>
        </p:txBody>
      </p:sp>
      <p:sp>
        <p:nvSpPr>
          <p:cNvPr id="3" name="Content Placeholder 2"/>
          <p:cNvSpPr>
            <a:spLocks noGrp="1"/>
          </p:cNvSpPr>
          <p:nvPr>
            <p:ph idx="1"/>
          </p:nvPr>
        </p:nvSpPr>
        <p:spPr>
          <a:xfrm>
            <a:off x="1251678" y="1338147"/>
            <a:ext cx="10178322" cy="5140712"/>
          </a:xfrm>
        </p:spPr>
        <p:txBody>
          <a:bodyPr>
            <a:normAutofit fontScale="92500"/>
          </a:bodyPr>
          <a:lstStyle/>
          <a:p>
            <a:r>
              <a:rPr lang="en-US" sz="2400" dirty="0" smtClean="0">
                <a:solidFill>
                  <a:schemeClr val="tx1"/>
                </a:solidFill>
              </a:rPr>
              <a:t>Explain the specific area amounts to be acquired and type (i.e. Fee Simple, Permanent Easement, Temporary Easement) and for what purpose. </a:t>
            </a:r>
          </a:p>
          <a:p>
            <a:r>
              <a:rPr lang="en-US" sz="2400" dirty="0" smtClean="0">
                <a:solidFill>
                  <a:schemeClr val="tx1"/>
                </a:solidFill>
              </a:rPr>
              <a:t>Describe the color codes on the plans.</a:t>
            </a:r>
          </a:p>
          <a:p>
            <a:r>
              <a:rPr lang="en-US" sz="2400" dirty="0" smtClean="0">
                <a:solidFill>
                  <a:schemeClr val="tx1"/>
                </a:solidFill>
              </a:rPr>
              <a:t>Explain the type of facility to be constructed (i.e. 2 lanes, 3 lanes, 3 lanes with truck climbing lanes, 4 lanes, curb &amp; gutter, sidewalks, etc.).</a:t>
            </a:r>
          </a:p>
          <a:p>
            <a:r>
              <a:rPr lang="en-US" sz="2400" dirty="0" smtClean="0">
                <a:solidFill>
                  <a:schemeClr val="tx1"/>
                </a:solidFill>
              </a:rPr>
              <a:t>What is the purpose of the project?</a:t>
            </a:r>
          </a:p>
          <a:p>
            <a:r>
              <a:rPr lang="en-US" sz="2400" dirty="0" smtClean="0">
                <a:solidFill>
                  <a:schemeClr val="tx1"/>
                </a:solidFill>
              </a:rPr>
              <a:t>What structures or site improvements are to be acquired, if any.  If owner decides to retain any of the improvements, document which ones and their salvage values.  Explain the processes involved in retaining and moving an improvement.  Explain their responsibilities in replacing fencing or access, and how they were compensated in the appraisal report.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401346" cy="1492132"/>
          </a:xfrm>
        </p:spPr>
        <p:txBody>
          <a:bodyPr/>
          <a:lstStyle/>
          <a:p>
            <a:r>
              <a:rPr lang="en-US" dirty="0" smtClean="0"/>
              <a:t>Explain the proposed acquisition</a:t>
            </a:r>
            <a:endParaRPr lang="en-US" dirty="0"/>
          </a:p>
        </p:txBody>
      </p:sp>
      <p:sp>
        <p:nvSpPr>
          <p:cNvPr id="3" name="Content Placeholder 2"/>
          <p:cNvSpPr>
            <a:spLocks noGrp="1"/>
          </p:cNvSpPr>
          <p:nvPr>
            <p:ph idx="1"/>
          </p:nvPr>
        </p:nvSpPr>
        <p:spPr>
          <a:xfrm>
            <a:off x="1251678" y="1338147"/>
            <a:ext cx="10178322" cy="5140712"/>
          </a:xfrm>
        </p:spPr>
        <p:txBody>
          <a:bodyPr>
            <a:normAutofit/>
          </a:bodyPr>
          <a:lstStyle/>
          <a:p>
            <a:r>
              <a:rPr lang="en-US" sz="2400" dirty="0" smtClean="0">
                <a:solidFill>
                  <a:schemeClr val="tx1"/>
                </a:solidFill>
              </a:rPr>
              <a:t>Describe the severances, if any.</a:t>
            </a:r>
          </a:p>
          <a:p>
            <a:r>
              <a:rPr lang="en-US" sz="2400" dirty="0" smtClean="0">
                <a:solidFill>
                  <a:schemeClr val="tx1"/>
                </a:solidFill>
              </a:rPr>
              <a:t>Provide dimensions of the acquisition and explain proximities to the improvements, if any.  Is the </a:t>
            </a:r>
            <a:r>
              <a:rPr lang="en-US" sz="2400" dirty="0" err="1" smtClean="0">
                <a:solidFill>
                  <a:schemeClr val="tx1"/>
                </a:solidFill>
              </a:rPr>
              <a:t>travelway</a:t>
            </a:r>
            <a:r>
              <a:rPr lang="en-US" sz="2400" dirty="0" smtClean="0">
                <a:solidFill>
                  <a:schemeClr val="tx1"/>
                </a:solidFill>
              </a:rPr>
              <a:t> moving closer or further away?</a:t>
            </a:r>
          </a:p>
          <a:p>
            <a:r>
              <a:rPr lang="en-US" sz="2400" dirty="0" smtClean="0">
                <a:solidFill>
                  <a:schemeClr val="tx1"/>
                </a:solidFill>
              </a:rPr>
              <a:t>Describe proposed slope elevations, including entrances.  Review the cross sections with the property owner.</a:t>
            </a:r>
          </a:p>
          <a:p>
            <a:r>
              <a:rPr lang="en-US" sz="2400" dirty="0" smtClean="0">
                <a:solidFill>
                  <a:schemeClr val="tx1"/>
                </a:solidFill>
              </a:rPr>
              <a:t>Describe entrances:  width, location, and type of surface.</a:t>
            </a:r>
          </a:p>
          <a:p>
            <a:r>
              <a:rPr lang="en-US" sz="2400" dirty="0" smtClean="0">
                <a:solidFill>
                  <a:schemeClr val="tx1"/>
                </a:solidFill>
              </a:rPr>
              <a:t>In Minor Acquisition Reviews (MARs), provide explanation of the process, calculation, and Range of Values.</a:t>
            </a:r>
          </a:p>
          <a:p>
            <a:r>
              <a:rPr lang="en-US" sz="2400" dirty="0" smtClean="0">
                <a:solidFill>
                  <a:schemeClr val="tx1"/>
                </a:solidFill>
              </a:rPr>
              <a:t>Explain the appraisal process if applicable.  Direct owners to Sheets 10 &amp; 16 of the appraisal report (narrative and recapitulation sheets).</a:t>
            </a:r>
          </a:p>
          <a:p>
            <a:r>
              <a:rPr lang="en-US" sz="2400" dirty="0" smtClean="0">
                <a:solidFill>
                  <a:schemeClr val="tx1"/>
                </a:solidFill>
              </a:rPr>
              <a:t>Describe only the pertinent details of the conversation.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0830" y="0"/>
            <a:ext cx="8880089" cy="2462288"/>
          </a:xfrm>
        </p:spPr>
        <p:txBody>
          <a:bodyPr>
            <a:noAutofit/>
          </a:bodyPr>
          <a:lstStyle/>
          <a:p>
            <a:r>
              <a:rPr lang="en-US" sz="6600" dirty="0" smtClean="0"/>
              <a:t>Present the Fair Market Value Offer</a:t>
            </a:r>
            <a:endParaRPr lang="en-US" sz="6600" dirty="0"/>
          </a:p>
        </p:txBody>
      </p:sp>
      <p:sp>
        <p:nvSpPr>
          <p:cNvPr id="3" name="Text Placeholder 2"/>
          <p:cNvSpPr>
            <a:spLocks noGrp="1"/>
          </p:cNvSpPr>
          <p:nvPr>
            <p:ph type="body" idx="1"/>
          </p:nvPr>
        </p:nvSpPr>
        <p:spPr>
          <a:xfrm>
            <a:off x="3644374" y="2676247"/>
            <a:ext cx="7685265" cy="3813764"/>
          </a:xfrm>
        </p:spPr>
        <p:txBody>
          <a:bodyPr>
            <a:normAutofit/>
          </a:bodyPr>
          <a:lstStyle/>
          <a:p>
            <a:r>
              <a:rPr lang="en-US" sz="3200" cap="none" dirty="0" smtClean="0"/>
              <a:t>Present the offer both VERBALLY and IN WRITING</a:t>
            </a:r>
          </a:p>
          <a:p>
            <a:endParaRPr lang="en-US" sz="3200" cap="none" dirty="0" smtClean="0"/>
          </a:p>
          <a:p>
            <a:r>
              <a:rPr lang="en-US" sz="3200" cap="none" dirty="0" smtClean="0"/>
              <a:t>Document the amounts and if multiple offers are made (i.e. uneconomic remainders)</a:t>
            </a:r>
            <a:endParaRPr lang="en-US" sz="3200" cap="non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32769" y="657919"/>
            <a:ext cx="9132849" cy="5765183"/>
          </a:xfrm>
        </p:spPr>
        <p:txBody>
          <a:bodyPr>
            <a:normAutofit/>
          </a:bodyPr>
          <a:lstStyle/>
          <a:p>
            <a:r>
              <a:rPr lang="en-US" sz="2200" dirty="0" smtClean="0"/>
              <a:t>Ask owners if they have any questions</a:t>
            </a:r>
            <a:endParaRPr lang="en-US" sz="2200" cap="none" dirty="0" smtClean="0">
              <a:solidFill>
                <a:schemeClr val="tx1"/>
              </a:solidFill>
              <a:latin typeface="GillSans Condensed" pitchFamily="34" charset="0"/>
            </a:endParaRPr>
          </a:p>
          <a:p>
            <a:pPr marL="568325"/>
            <a:r>
              <a:rPr lang="en-US" sz="2200" cap="none" dirty="0" smtClean="0">
                <a:solidFill>
                  <a:schemeClr val="tx1"/>
                </a:solidFill>
                <a:latin typeface="GillSans Condensed" pitchFamily="34" charset="0"/>
              </a:rPr>
              <a:t>Document their question(s) and provide specific answers to each question asked. Do not make up answers. If you do not know the answer, state so and secure the answer from the appropriate individuals.</a:t>
            </a:r>
          </a:p>
          <a:p>
            <a:pPr marL="1025525"/>
            <a:endParaRPr lang="en-US" cap="none" dirty="0" smtClean="0">
              <a:solidFill>
                <a:schemeClr val="tx1"/>
              </a:solidFill>
              <a:latin typeface="GillSans Condensed" pitchFamily="34" charset="0"/>
            </a:endParaRPr>
          </a:p>
          <a:p>
            <a:r>
              <a:rPr lang="en-US" sz="2200" dirty="0" smtClean="0"/>
              <a:t>Review documents to be executed</a:t>
            </a:r>
          </a:p>
          <a:p>
            <a:pPr marL="568325"/>
            <a:r>
              <a:rPr lang="en-US" sz="2200" cap="none" dirty="0" smtClean="0">
                <a:solidFill>
                  <a:schemeClr val="tx1"/>
                </a:solidFill>
                <a:latin typeface="GillSans Condensed" pitchFamily="34" charset="0"/>
              </a:rPr>
              <a:t>Deed of Conveyance/Grant of Easement</a:t>
            </a:r>
          </a:p>
          <a:p>
            <a:pPr marL="568325"/>
            <a:r>
              <a:rPr lang="en-US" sz="2200" cap="none" dirty="0" smtClean="0">
                <a:solidFill>
                  <a:schemeClr val="tx1"/>
                </a:solidFill>
                <a:latin typeface="GillSans Condensed" pitchFamily="34" charset="0"/>
              </a:rPr>
              <a:t>Contract for Deed</a:t>
            </a:r>
          </a:p>
          <a:p>
            <a:pPr marL="568325"/>
            <a:r>
              <a:rPr lang="en-US" sz="2200" cap="none" dirty="0" smtClean="0">
                <a:solidFill>
                  <a:schemeClr val="tx1"/>
                </a:solidFill>
                <a:latin typeface="GillSans Condensed" pitchFamily="34" charset="0"/>
              </a:rPr>
              <a:t>Memorandum of Understanding</a:t>
            </a:r>
          </a:p>
          <a:p>
            <a:pPr marL="568325"/>
            <a:r>
              <a:rPr lang="en-US" sz="2200" cap="none" dirty="0" smtClean="0">
                <a:solidFill>
                  <a:schemeClr val="tx1"/>
                </a:solidFill>
                <a:latin typeface="GillSans Condensed" pitchFamily="34" charset="0"/>
              </a:rPr>
              <a:t>Corporate Resolution</a:t>
            </a:r>
          </a:p>
          <a:p>
            <a:pPr marL="568325"/>
            <a:r>
              <a:rPr lang="en-US" sz="2200" cap="none" dirty="0" smtClean="0">
                <a:solidFill>
                  <a:schemeClr val="tx1"/>
                </a:solidFill>
                <a:latin typeface="GillSans Condensed" pitchFamily="34" charset="0"/>
              </a:rPr>
              <a:t>Consent &amp; Release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majorFont>
      <a:minorFont>
        <a:latin typeface="Gill Sans MT"/>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peakers xmlns="b47a5aad-adfb-4dac-9d3f-47090e67d565">Kelly Divine</Speakers>
    <Year xmlns="b47a5aad-adfb-4dac-9d3f-47090e67d565">2015</Year>
    <Section xmlns="b47a5aad-adfb-4dac-9d3f-47090e67d565">Acquisition</Section>
    <Day xmlns="b47a5aad-adfb-4dac-9d3f-47090e67d565">Wednesday</Day>
  </documentManagement>
</p:properties>
</file>

<file path=customXml/itemProps1.xml><?xml version="1.0" encoding="utf-8"?>
<ds:datastoreItem xmlns:ds="http://schemas.openxmlformats.org/officeDocument/2006/customXml" ds:itemID="{AD29F158-A771-4930-BC26-EC72AD36FA8C}"/>
</file>

<file path=customXml/itemProps2.xml><?xml version="1.0" encoding="utf-8"?>
<ds:datastoreItem xmlns:ds="http://schemas.openxmlformats.org/officeDocument/2006/customXml" ds:itemID="{E54B3EA9-8E88-4C57-945A-7CB07BECD431}"/>
</file>

<file path=customXml/itemProps3.xml><?xml version="1.0" encoding="utf-8"?>
<ds:datastoreItem xmlns:ds="http://schemas.openxmlformats.org/officeDocument/2006/customXml" ds:itemID="{2AE41CD9-D7B6-4AA1-AE40-B322A08A01B7}"/>
</file>

<file path=docProps/app.xml><?xml version="1.0" encoding="utf-8"?>
<Properties xmlns="http://schemas.openxmlformats.org/officeDocument/2006/extended-properties" xmlns:vt="http://schemas.openxmlformats.org/officeDocument/2006/docPropsVTypes">
  <Template>TF00001242</Template>
  <TotalTime>538</TotalTime>
  <Words>738</Words>
  <Application>Microsoft Office PowerPoint</Application>
  <PresentationFormat>Custom</PresentationFormat>
  <Paragraphs>88</Paragraphs>
  <Slides>16</Slides>
  <Notes>16</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Badge</vt:lpstr>
      <vt:lpstr>Record of Contacts</vt:lpstr>
      <vt:lpstr>Slide 2</vt:lpstr>
      <vt:lpstr>proper techniques &amp; good practices</vt:lpstr>
      <vt:lpstr>Slide 4</vt:lpstr>
      <vt:lpstr>Slide 5</vt:lpstr>
      <vt:lpstr>Explain the proposed acquisition</vt:lpstr>
      <vt:lpstr>Explain the proposed acquisition</vt:lpstr>
      <vt:lpstr>Present the Fair Market Value Offer</vt:lpstr>
      <vt:lpstr>Slide 9</vt:lpstr>
      <vt:lpstr>Slide 10</vt:lpstr>
      <vt:lpstr>Slide 11</vt:lpstr>
      <vt:lpstr>Slide 12</vt:lpstr>
      <vt:lpstr>Slide 13</vt:lpstr>
      <vt:lpstr>To summarize:</vt:lpstr>
      <vt:lpstr>Agent’s Role/responsibility</vt:lpstr>
      <vt:lpstr>Helpful Suggestions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Russell, Michael (KYTC-D03)</dc:creator>
  <cp:lastModifiedBy>%USERNAME%</cp:lastModifiedBy>
  <cp:revision>46</cp:revision>
  <dcterms:created xsi:type="dcterms:W3CDTF">2015-02-11T21:48:33Z</dcterms:created>
  <dcterms:modified xsi:type="dcterms:W3CDTF">2015-09-09T14:31:48Z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